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72" r:id="rId6"/>
    <p:sldId id="259" r:id="rId7"/>
    <p:sldId id="260" r:id="rId8"/>
    <p:sldId id="270" r:id="rId9"/>
    <p:sldId id="261" r:id="rId10"/>
    <p:sldId id="262" r:id="rId11"/>
    <p:sldId id="269" r:id="rId12"/>
    <p:sldId id="263" r:id="rId13"/>
    <p:sldId id="264" r:id="rId14"/>
    <p:sldId id="268" r:id="rId15"/>
    <p:sldId id="265" r:id="rId16"/>
    <p:sldId id="266" r:id="rId17"/>
    <p:sldId id="267" r:id="rId18"/>
    <p:sldId id="273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459" autoAdjust="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089C-0828-43B4-8AA3-E2A8435A2709}" type="datetimeFigureOut">
              <a:rPr lang="el-GR" smtClean="0"/>
              <a:pPr/>
              <a:t>8/5/2017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723-AF78-4D17-80AC-817AA54798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139486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089C-0828-43B4-8AA3-E2A8435A2709}" type="datetimeFigureOut">
              <a:rPr lang="el-GR" smtClean="0"/>
              <a:pPr/>
              <a:t>8/5/2017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723-AF78-4D17-80AC-817AA54798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51390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089C-0828-43B4-8AA3-E2A8435A2709}" type="datetimeFigureOut">
              <a:rPr lang="el-GR" smtClean="0"/>
              <a:pPr/>
              <a:t>8/5/2017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723-AF78-4D17-80AC-817AA54798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418325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089C-0828-43B4-8AA3-E2A8435A2709}" type="datetimeFigureOut">
              <a:rPr lang="el-GR" smtClean="0"/>
              <a:pPr/>
              <a:t>8/5/2017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723-AF78-4D17-80AC-817AA54798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74216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089C-0828-43B4-8AA3-E2A8435A2709}" type="datetimeFigureOut">
              <a:rPr lang="el-GR" smtClean="0"/>
              <a:pPr/>
              <a:t>8/5/2017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723-AF78-4D17-80AC-817AA54798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147659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089C-0828-43B4-8AA3-E2A8435A2709}" type="datetimeFigureOut">
              <a:rPr lang="el-GR" smtClean="0"/>
              <a:pPr/>
              <a:t>8/5/2017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723-AF78-4D17-80AC-817AA54798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97264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089C-0828-43B4-8AA3-E2A8435A2709}" type="datetimeFigureOut">
              <a:rPr lang="el-GR" smtClean="0"/>
              <a:pPr/>
              <a:t>8/5/2017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723-AF78-4D17-80AC-817AA54798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680669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089C-0828-43B4-8AA3-E2A8435A2709}" type="datetimeFigureOut">
              <a:rPr lang="el-GR" smtClean="0"/>
              <a:pPr/>
              <a:t>8/5/2017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723-AF78-4D17-80AC-817AA54798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940600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089C-0828-43B4-8AA3-E2A8435A2709}" type="datetimeFigureOut">
              <a:rPr lang="el-GR" smtClean="0"/>
              <a:pPr/>
              <a:t>8/5/2017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723-AF78-4D17-80AC-817AA54798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878777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089C-0828-43B4-8AA3-E2A8435A2709}" type="datetimeFigureOut">
              <a:rPr lang="el-GR" smtClean="0"/>
              <a:pPr/>
              <a:t>8/5/2017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723-AF78-4D17-80AC-817AA54798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913632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089C-0828-43B4-8AA3-E2A8435A2709}" type="datetimeFigureOut">
              <a:rPr lang="el-GR" smtClean="0"/>
              <a:pPr/>
              <a:t>8/5/2017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723-AF78-4D17-80AC-817AA54798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340936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3089C-0828-43B4-8AA3-E2A8435A2709}" type="datetimeFigureOut">
              <a:rPr lang="el-GR" smtClean="0"/>
              <a:pPr/>
              <a:t>8/5/2017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8723-AF78-4D17-80AC-817AA54798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79325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Hacking" TargetMode="External"/><Relationship Id="rId2" Type="http://schemas.openxmlformats.org/officeDocument/2006/relationships/hyperlink" Target="http://psychografimata.com/11498/apoplanisi-meso-diadiktiou-groomin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amogelo.gr/gr/el/ta-nea-mas/kakopoiisi-kai-ekmetalleisi-meso-diadiktiou/" TargetMode="External"/><Relationship Id="rId5" Type="http://schemas.openxmlformats.org/officeDocument/2006/relationships/hyperlink" Target="http://www.eglimatologia.gr/" TargetMode="External"/><Relationship Id="rId4" Type="http://schemas.openxmlformats.org/officeDocument/2006/relationships/hyperlink" Target="http://jolt.richmond.edu/jolt-archive/v16i4/article14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160239"/>
          </a:xfrm>
        </p:spPr>
        <p:txBody>
          <a:bodyPr>
            <a:noAutofit/>
          </a:bodyPr>
          <a:lstStyle/>
          <a:p>
            <a:r>
              <a:rPr lang="el-GR" sz="5400" dirty="0" smtClean="0">
                <a:solidFill>
                  <a:srgbClr val="7030A0"/>
                </a:solidFill>
              </a:rPr>
              <a:t>ΔΙΑΔΥΚΤΙΑΚΗ ΕΓΚΛΗΜΑΤΙΚΟΤΗΤΑ</a:t>
            </a:r>
            <a:endParaRPr lang="el-GR" sz="5400" dirty="0">
              <a:solidFill>
                <a:srgbClr val="7030A0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416824" cy="2855168"/>
          </a:xfrm>
        </p:spPr>
        <p:txBody>
          <a:bodyPr>
            <a:normAutofit lnSpcReduction="10000"/>
          </a:bodyPr>
          <a:lstStyle/>
          <a:p>
            <a:r>
              <a:rPr lang="el-GR" sz="2600" dirty="0" smtClean="0">
                <a:solidFill>
                  <a:schemeClr val="tx1"/>
                </a:solidFill>
              </a:rPr>
              <a:t>       Συνολική εργασία πρότζεκτ τμήματος Β’1</a:t>
            </a:r>
          </a:p>
          <a:p>
            <a:r>
              <a:rPr lang="el-GR" sz="2400" dirty="0" smtClean="0">
                <a:solidFill>
                  <a:schemeClr val="tx1"/>
                </a:solidFill>
              </a:rPr>
              <a:t>          </a:t>
            </a:r>
            <a:r>
              <a:rPr lang="el-GR" sz="2600" dirty="0" smtClean="0">
                <a:solidFill>
                  <a:schemeClr val="tx1"/>
                </a:solidFill>
              </a:rPr>
              <a:t>Συγγραφική ομάδα: Αρίδας Κωνσταντίνος</a:t>
            </a:r>
          </a:p>
          <a:p>
            <a:pPr algn="r"/>
            <a:r>
              <a:rPr lang="el-GR" sz="2600" dirty="0" smtClean="0">
                <a:solidFill>
                  <a:schemeClr val="tx1"/>
                </a:solidFill>
              </a:rPr>
              <a:t>                               Βλασσόπουλος Φίλιππος </a:t>
            </a:r>
          </a:p>
          <a:p>
            <a:pPr algn="l"/>
            <a:r>
              <a:rPr lang="el-GR" sz="2600" dirty="0">
                <a:solidFill>
                  <a:schemeClr val="tx1"/>
                </a:solidFill>
              </a:rPr>
              <a:t> </a:t>
            </a:r>
            <a:r>
              <a:rPr lang="el-GR" sz="2600" dirty="0" smtClean="0">
                <a:solidFill>
                  <a:schemeClr val="tx1"/>
                </a:solidFill>
              </a:rPr>
              <a:t>                                                   Θεοχάρης Πέτρος</a:t>
            </a:r>
          </a:p>
          <a:p>
            <a:pPr algn="l"/>
            <a:r>
              <a:rPr lang="el-GR" sz="2600" dirty="0" smtClean="0">
                <a:solidFill>
                  <a:schemeClr val="tx1"/>
                </a:solidFill>
              </a:rPr>
              <a:t>                                                     Καπέλου Φλώρα</a:t>
            </a:r>
          </a:p>
          <a:p>
            <a:pPr algn="l"/>
            <a:r>
              <a:rPr lang="el-GR" sz="2600" dirty="0" smtClean="0">
                <a:solidFill>
                  <a:schemeClr val="tx1"/>
                </a:solidFill>
              </a:rPr>
              <a:t>                                                     Καπέτα Ελένη</a:t>
            </a:r>
          </a:p>
          <a:p>
            <a:pPr algn="r"/>
            <a:endParaRPr lang="el-GR" dirty="0" smtClean="0">
              <a:solidFill>
                <a:schemeClr val="tx1"/>
              </a:solidFill>
            </a:endParaRPr>
          </a:p>
          <a:p>
            <a:pPr algn="r"/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7924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2">
                    <a:lumMod val="50000"/>
                  </a:schemeClr>
                </a:solidFill>
              </a:rPr>
              <a:t>ΕΓΚΛΗΜΑΤΑ ΗΘΩΝ</a:t>
            </a:r>
            <a:endParaRPr lang="el-G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Σε αυτά συγκαταλέγεται το εμπόριο λευκής σάρκας γνωστό διεθνώς και ως </a:t>
            </a:r>
            <a:r>
              <a:rPr lang="en-US" dirty="0" smtClean="0"/>
              <a:t>trafficking. </a:t>
            </a:r>
          </a:p>
          <a:p>
            <a:r>
              <a:rPr lang="el-GR" dirty="0" smtClean="0"/>
              <a:t>Η εμπορία οργάνων επίσης μπορεί να έρθει ως απότοκο της αποπλάνησης όπως και η διακίνηση ναρκωτικών (το τελευταίο κυρίως σε χώρες του εξωτερικού).</a:t>
            </a:r>
          </a:p>
          <a:p>
            <a:r>
              <a:rPr lang="el-GR" dirty="0" smtClean="0"/>
              <a:t>Οι δράστες προσεγγίζουν τα θύματα ως </a:t>
            </a:r>
            <a:r>
              <a:rPr lang="en-US" dirty="0" smtClean="0"/>
              <a:t>manager </a:t>
            </a:r>
            <a:r>
              <a:rPr lang="el-GR" dirty="0" smtClean="0"/>
              <a:t>μοντέλων ή οδηγοί σπουδών, ενώ τα θύματα πείθονται είτε για οικονομικούς λόγους είτε κατόπιν εκβιασμού.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62370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Θέση περιεχομένου 4"/>
          <p:cNvPicPr>
            <a:picLocks noGrp="1"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608" y="1124745"/>
            <a:ext cx="6768752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63112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ΔΙΑΚΙΝΗΣΗ ΝΑΡΚΩΤΙΚΩΝ-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DARK WEB</a:t>
            </a:r>
            <a:endParaRPr lang="el-GR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 </a:t>
            </a:r>
            <a:r>
              <a:rPr lang="el-GR" dirty="0" smtClean="0"/>
              <a:t>διακίνηση ναρκωτικών δεν πραγματοποιείται μόνο κατόπιν εκβιασμού των θυμάτων. Αγοραπωλησία ουσιών μπορεί να πραγματοποιηθεί μέσω του </a:t>
            </a:r>
            <a:r>
              <a:rPr lang="en-US" dirty="0" smtClean="0"/>
              <a:t>dark web.</a:t>
            </a:r>
          </a:p>
          <a:p>
            <a:r>
              <a:rPr lang="en-US" dirty="0" smtClean="0"/>
              <a:t>To dark web </a:t>
            </a:r>
            <a:r>
              <a:rPr lang="el-GR" dirty="0" smtClean="0"/>
              <a:t>είναι ένας ανώνυμος διαδικτυακός ιστός που αποτελείται από σκοτεινά δίκτυα </a:t>
            </a:r>
            <a:r>
              <a:rPr lang="en-US" dirty="0" smtClean="0"/>
              <a:t>dark net </a:t>
            </a:r>
            <a:r>
              <a:rPr lang="el-GR" dirty="0" smtClean="0"/>
              <a:t>και προσεγγίζεται με συγκεκριμένο λογισμικό.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338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ΧΑΡΑΚΤΗΡΙΣΤΙΚΑ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DARK WEB</a:t>
            </a:r>
            <a:endParaRPr lang="el-G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Αποτελεί μέθοδο ενημέρωσης και προπαγάνδας. </a:t>
            </a:r>
          </a:p>
          <a:p>
            <a:r>
              <a:rPr lang="el-GR" dirty="0" smtClean="0"/>
              <a:t>Φιλοξενεί ακραίες αντιλήψεις και συμπεριφορές.</a:t>
            </a:r>
          </a:p>
          <a:p>
            <a:r>
              <a:rPr lang="el-GR" dirty="0" smtClean="0"/>
              <a:t>Περιλαμβάνει δίκτυα ανωνυμίας.</a:t>
            </a:r>
          </a:p>
          <a:p>
            <a:r>
              <a:rPr lang="el-GR" dirty="0" smtClean="0"/>
              <a:t>Μέσα από αυτό είναι δυνατή η αγοραπωλησία παράνομων εμπορευμάτων και υπηρεσιών όπως ναρκωτικά και εκτελεστές προς ενοικίαση.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64655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Αποτέλεσμα εικόνας για dark we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044624" y="-2619672"/>
            <a:ext cx="11233248" cy="1078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91051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ΠΑΙΔΙΚΗ ΠΟΡΝΟΓΡΑΦΙΑ</a:t>
            </a:r>
            <a:endParaRPr lang="el-G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Πορνογραφία ή πορνό είναι </a:t>
            </a:r>
            <a:r>
              <a:rPr lang="el-GR" dirty="0"/>
              <a:t>η αναπαράσταση σεξουαλικών πράξεων, λεκτικά ή μέσω εικόνων, με υπερβολικό τονισμό των γενετήσιων στοιχείων και με κύριο σκοπό την σεξουαλική διέγερση του ατόμου</a:t>
            </a:r>
            <a:r>
              <a:rPr lang="el-GR" dirty="0" smtClean="0"/>
              <a:t>.</a:t>
            </a:r>
          </a:p>
          <a:p>
            <a:r>
              <a:rPr lang="el-GR" dirty="0" smtClean="0"/>
              <a:t>Θύματα είναι κυρίως κορίτσια άνω των 13 τα οποία είναι εθισμένα σε </a:t>
            </a:r>
            <a:r>
              <a:rPr lang="en-US" dirty="0" smtClean="0"/>
              <a:t>site </a:t>
            </a:r>
            <a:r>
              <a:rPr lang="el-GR" dirty="0" smtClean="0"/>
              <a:t>κοινωνικής δικτύωσης καθώς και παιδιά που αναζητούν την επιβεβαίωση μέσα από την συνομιλία με αγνώστους.</a:t>
            </a:r>
          </a:p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xmlns="" val="268611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C000"/>
                </a:solidFill>
              </a:rPr>
              <a:t>ΣΤΑΔΙΑ ΑΠΟΠΛΑΝΗΣΗΣ</a:t>
            </a:r>
            <a:endParaRPr lang="el-GR" dirty="0">
              <a:solidFill>
                <a:srgbClr val="FFC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Εύρεση του υποψηφίου θύματος μέσω διαδικτυακών ιστότοπων.</a:t>
            </a:r>
          </a:p>
          <a:p>
            <a:r>
              <a:rPr lang="el-GR" dirty="0" smtClean="0"/>
              <a:t>Συστηματική συνομιλία στα μέσα κοινωνικής δικτύωσης (συνήθως ο θύτης συστήνεται ως συνομήλικος).</a:t>
            </a:r>
          </a:p>
          <a:p>
            <a:r>
              <a:rPr lang="el-GR" dirty="0" smtClean="0"/>
              <a:t>Ο θύτης ζητάει πορνογραφικό υλικό από τα θύματα (ή το δημιουργεί).</a:t>
            </a:r>
          </a:p>
          <a:p>
            <a:r>
              <a:rPr lang="el-GR" dirty="0" smtClean="0"/>
              <a:t>Ο θύτης χρησιμοποιεί το υλικό για να απειλήσει-εκβιάσει το θύμα.</a:t>
            </a:r>
          </a:p>
          <a:p>
            <a:endParaRPr lang="el-GR" dirty="0" smtClean="0"/>
          </a:p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xmlns="" val="106487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Αποτέλεσμα εικόνας για ορισμος πορνογραφιασ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0844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ΒΙΒΛΙΟΓΡΑΦΙΑ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http://psychografimata.com/11498/apoplanisi-meso-diadiktiou-grooming/</a:t>
            </a:r>
            <a:endParaRPr lang="el-GR" dirty="0" smtClean="0"/>
          </a:p>
          <a:p>
            <a:r>
              <a:rPr lang="en-US" dirty="0" smtClean="0">
                <a:hlinkClick r:id="rId3"/>
              </a:rPr>
              <a:t>https://en.wikipedia.org/wiki/Hacking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http://jolt.richmond.edu/jolt-archive/v16i4/article14.pdf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http://www.eglimatologia.gr/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https://www.hamogelo.gr/gr/el/ta-nea-mas/kakopoiisi-kai-ekmetalleisi-meso-diadiktiou/</a:t>
            </a:r>
            <a:endParaRPr lang="en-US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41166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3">
                    <a:lumMod val="75000"/>
                  </a:schemeClr>
                </a:solidFill>
              </a:rPr>
              <a:t>ΜΟΡΦΕΣ ΕΓΚΛΗΜΑΤΙΚΟΤΗΤΑΣ</a:t>
            </a:r>
            <a:endParaRPr lang="el-G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744416"/>
          </a:xfrm>
        </p:spPr>
        <p:txBody>
          <a:bodyPr/>
          <a:lstStyle/>
          <a:p>
            <a:r>
              <a:rPr lang="el-GR" dirty="0" smtClean="0"/>
              <a:t>Οικονομικό έγκλημα</a:t>
            </a:r>
          </a:p>
          <a:p>
            <a:r>
              <a:rPr lang="en-US" dirty="0" smtClean="0"/>
              <a:t>Hacking</a:t>
            </a:r>
          </a:p>
          <a:p>
            <a:r>
              <a:rPr lang="el-GR" dirty="0" smtClean="0"/>
              <a:t>Διακίνηση ναρκωτικών-</a:t>
            </a:r>
            <a:r>
              <a:rPr lang="en-US" dirty="0" smtClean="0"/>
              <a:t>dark web</a:t>
            </a:r>
          </a:p>
          <a:p>
            <a:r>
              <a:rPr lang="el-GR" dirty="0"/>
              <a:t>Α</a:t>
            </a:r>
            <a:r>
              <a:rPr lang="el-GR" dirty="0" smtClean="0"/>
              <a:t>ποπλάνηση-εγκλήματα ηθών</a:t>
            </a:r>
          </a:p>
          <a:p>
            <a:r>
              <a:rPr lang="el-GR" dirty="0" smtClean="0"/>
              <a:t>Παιδική πορνογραφία 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5772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ΗΛΕΚΤΡΟΝΙΚΟ ΟΙΚΟΝΟΜΙΚΟ ΕΓΚΛΗΜΑ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Είναι μια εγκληματική πράξη στην οποία ο Η/Υ</a:t>
            </a:r>
            <a:r>
              <a:rPr lang="en-US" dirty="0" smtClean="0"/>
              <a:t> </a:t>
            </a:r>
            <a:r>
              <a:rPr lang="el-GR" dirty="0" smtClean="0"/>
              <a:t>χρησιμοποιείται ως κυριότερο μέσο τέλεσης της.</a:t>
            </a:r>
          </a:p>
          <a:p>
            <a:r>
              <a:rPr lang="el-GR" dirty="0" smtClean="0"/>
              <a:t>Περιλαμβάνει: την πλαστογραφία, το ξέπλυμα χρήματος, την διακίνηση ναρκωτικών/  οργάνων, τις υπεράκτιες εταιρείες και τα ΑΤΜ.</a:t>
            </a:r>
          </a:p>
          <a:p>
            <a:r>
              <a:rPr lang="el-GR" dirty="0" smtClean="0"/>
              <a:t>Οι δράστες χωρίζονται σε εξωτερικούς και εσωτερικούς.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4896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ΟΙ ΜΟΡΦΕΣ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ΑΠΑΤΗΣ</a:t>
            </a:r>
            <a:endParaRPr lang="el-G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el-GR" dirty="0" smtClean="0"/>
              <a:t>Απάτη με Νιγηριανά μηνύματα (</a:t>
            </a:r>
            <a:r>
              <a:rPr lang="en-US" dirty="0" smtClean="0"/>
              <a:t>Nigerian email fraud)</a:t>
            </a:r>
          </a:p>
          <a:p>
            <a:r>
              <a:rPr lang="el-GR" dirty="0" smtClean="0"/>
              <a:t>Απάτη με τις ιστοσελίδες-μαϊμούδες</a:t>
            </a:r>
          </a:p>
          <a:p>
            <a:r>
              <a:rPr lang="el-GR" dirty="0" smtClean="0"/>
              <a:t>Απάτη με επιταγές</a:t>
            </a:r>
          </a:p>
          <a:p>
            <a:r>
              <a:rPr lang="el-GR" dirty="0" smtClean="0"/>
              <a:t>Κλοπή ταυτότητας </a:t>
            </a:r>
          </a:p>
          <a:p>
            <a:r>
              <a:rPr lang="el-GR" dirty="0" smtClean="0"/>
              <a:t>Απάτη με </a:t>
            </a:r>
            <a:r>
              <a:rPr lang="en-US" dirty="0" smtClean="0"/>
              <a:t>fishing</a:t>
            </a:r>
            <a:r>
              <a:rPr lang="el-GR" dirty="0" smtClean="0"/>
              <a:t> </a:t>
            </a:r>
            <a:r>
              <a:rPr lang="en-US" dirty="0" smtClean="0"/>
              <a:t>email </a:t>
            </a:r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25912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Αποτέλεσμα εικόνας για οικονομικο εγκλημ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1574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HACKING</a:t>
            </a:r>
            <a:endParaRPr lang="el-GR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 smtClean="0"/>
              <a:t>Η</a:t>
            </a:r>
            <a:r>
              <a:rPr lang="en-US" sz="2400" dirty="0" smtClean="0"/>
              <a:t>acker</a:t>
            </a:r>
            <a:r>
              <a:rPr lang="el-GR" sz="2400" dirty="0" smtClean="0"/>
              <a:t> ονομάζεται</a:t>
            </a:r>
            <a:r>
              <a:rPr lang="el-GR" sz="2400" dirty="0"/>
              <a:t> </a:t>
            </a:r>
            <a:r>
              <a:rPr lang="el-GR" sz="2400" dirty="0" smtClean="0"/>
              <a:t>το άτομο που εισβάλει σε υπολογιστικά συστήματα. Είναι επίσης προγραμματιστές και σχεδιαστές συστημάτων.</a:t>
            </a:r>
          </a:p>
          <a:p>
            <a:r>
              <a:rPr lang="el-GR" sz="2400" dirty="0" smtClean="0"/>
              <a:t>Αν οι πράξεις τους είναι κακόβουλες ονομάζονται </a:t>
            </a:r>
            <a:r>
              <a:rPr lang="en-US" sz="2400" dirty="0" smtClean="0"/>
              <a:t>crackers </a:t>
            </a:r>
            <a:r>
              <a:rPr lang="el-GR" sz="2400" dirty="0" smtClean="0"/>
              <a:t>ή </a:t>
            </a:r>
            <a:r>
              <a:rPr lang="en-US" sz="2400" dirty="0" smtClean="0"/>
              <a:t>black hats.</a:t>
            </a:r>
          </a:p>
          <a:p>
            <a:r>
              <a:rPr lang="el-GR" sz="2400" dirty="0" smtClean="0"/>
              <a:t>Υποκατηγορία των </a:t>
            </a:r>
            <a:r>
              <a:rPr lang="en-US" sz="2400" dirty="0" smtClean="0"/>
              <a:t>hacker </a:t>
            </a:r>
            <a:r>
              <a:rPr lang="el-GR" sz="2400" dirty="0" smtClean="0"/>
              <a:t>είναι επίσης οι </a:t>
            </a:r>
            <a:r>
              <a:rPr lang="en-US" sz="2400" dirty="0" smtClean="0"/>
              <a:t>white hats </a:t>
            </a:r>
            <a:r>
              <a:rPr lang="el-GR" sz="2400" dirty="0" smtClean="0"/>
              <a:t>που ενεργούν κατά ηθικό τρόπο</a:t>
            </a:r>
          </a:p>
          <a:p>
            <a:r>
              <a:rPr lang="el-GR" sz="2400" dirty="0" smtClean="0"/>
              <a:t>Τέλος υπάρχουν και οι </a:t>
            </a:r>
            <a:r>
              <a:rPr lang="en-US" sz="2400" dirty="0" smtClean="0"/>
              <a:t>grey hats </a:t>
            </a:r>
            <a:r>
              <a:rPr lang="el-GR" sz="2400" dirty="0" smtClean="0"/>
              <a:t>οι οποίοι είναι εθελοντές </a:t>
            </a:r>
            <a:r>
              <a:rPr lang="en-US" sz="2400" dirty="0" smtClean="0"/>
              <a:t>hackers </a:t>
            </a:r>
            <a:r>
              <a:rPr lang="el-GR" sz="2400" dirty="0" smtClean="0"/>
              <a:t>που χρησιμοποιούν τις ικανότητες τους για την διερεύνηση και την τιμωρία  εγκληματίες του διαδικτύου</a:t>
            </a:r>
          </a:p>
        </p:txBody>
      </p:sp>
    </p:spTree>
    <p:extLst>
      <p:ext uri="{BB962C8B-B14F-4D97-AF65-F5344CB8AC3E}">
        <p14:creationId xmlns:p14="http://schemas.microsoft.com/office/powerpoint/2010/main" xmlns="" val="185947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tx2"/>
                </a:solidFill>
              </a:rPr>
              <a:t>ΤΡΟΠΟΙ ΠΡΟΣΤΑΣΙΑΣ</a:t>
            </a:r>
            <a:endParaRPr lang="el-GR" dirty="0">
              <a:solidFill>
                <a:schemeClr val="tx2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el-GR" dirty="0" smtClean="0"/>
              <a:t>Εγκατάσταση ενός </a:t>
            </a:r>
            <a:r>
              <a:rPr lang="en-US" dirty="0" smtClean="0"/>
              <a:t>antivirus</a:t>
            </a:r>
            <a:r>
              <a:rPr lang="el-GR" dirty="0" smtClean="0"/>
              <a:t> </a:t>
            </a:r>
          </a:p>
          <a:p>
            <a:r>
              <a:rPr lang="el-GR" dirty="0" smtClean="0"/>
              <a:t>Εγκατάσταση προγράμματος </a:t>
            </a:r>
            <a:r>
              <a:rPr lang="en-US" dirty="0" smtClean="0"/>
              <a:t>anti-spam</a:t>
            </a:r>
          </a:p>
          <a:p>
            <a:r>
              <a:rPr lang="el-GR" dirty="0" smtClean="0"/>
              <a:t>Ενημέρωση του λειτουργικού συστήματος</a:t>
            </a:r>
          </a:p>
          <a:p>
            <a:r>
              <a:rPr lang="el-GR" dirty="0" smtClean="0"/>
              <a:t>Εγκατάσταση τείχους προστασίας</a:t>
            </a:r>
          </a:p>
          <a:p>
            <a:r>
              <a:rPr lang="el-GR" dirty="0" smtClean="0"/>
              <a:t>Εγκατάσταση τελευταίων ενημερώσεων </a:t>
            </a:r>
            <a:r>
              <a:rPr lang="en-US" dirty="0" smtClean="0"/>
              <a:t>web browser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23476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Αποτέλεσμα εικόνας για hack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11081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ΑΠΟΠΛΑΝΗΣΗ-ΕΓΚΛΗΜΑΤΙΚΟΤΗΤΑ</a:t>
            </a:r>
            <a:endParaRPr lang="el-GR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Η αποπλάνηση είναι ευρέως γνωστή με τον όρο </a:t>
            </a:r>
            <a:r>
              <a:rPr lang="en-US" dirty="0" smtClean="0"/>
              <a:t>grooming</a:t>
            </a:r>
            <a:r>
              <a:rPr lang="el-GR" dirty="0" smtClean="0"/>
              <a:t>.</a:t>
            </a:r>
          </a:p>
          <a:p>
            <a:r>
              <a:rPr lang="en-US" dirty="0" smtClean="0"/>
              <a:t>Grooming </a:t>
            </a:r>
            <a:r>
              <a:rPr lang="el-GR" dirty="0" smtClean="0"/>
              <a:t>είναι ένα είδος ψυχολογικού εκβιασμού που διεξάγεται σε δημοφιλείς στα παιδιά ιστοσελίδες και συχνά καταλήγει σε σεξουαλική κακοποίηση του θύματος.</a:t>
            </a:r>
          </a:p>
          <a:p>
            <a:r>
              <a:rPr lang="el-GR" dirty="0" smtClean="0"/>
              <a:t>Θύματα είναι κυρίως κορίτσια και έφηβοι μεταξύ 14-17 ετών με χαμηλή αυτοπεποίθηση και συχνά προβλήματα κοινωνικοποίησης.</a:t>
            </a:r>
          </a:p>
        </p:txBody>
      </p:sp>
    </p:spTree>
    <p:extLst>
      <p:ext uri="{BB962C8B-B14F-4D97-AF65-F5344CB8AC3E}">
        <p14:creationId xmlns:p14="http://schemas.microsoft.com/office/powerpoint/2010/main" xmlns="" val="35504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526</Words>
  <Application>Microsoft Office PowerPoint</Application>
  <PresentationFormat>Προβολή στην οθόνη (4:3)</PresentationFormat>
  <Paragraphs>114</Paragraphs>
  <Slides>18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19" baseType="lpstr">
      <vt:lpstr>Θέμα του Office</vt:lpstr>
      <vt:lpstr>ΔΙΑΔΥΚΤΙΑΚΗ ΕΓΚΛΗΜΑΤΙΚΟΤΗΤΑ</vt:lpstr>
      <vt:lpstr>ΜΟΡΦΕΣ ΕΓΚΛΗΜΑΤΙΚΟΤΗΤΑΣ</vt:lpstr>
      <vt:lpstr>ΗΛΕΚΤΡΟΝΙΚΟ ΟΙΚΟΝΟΜΙΚΟ ΕΓΚΛΗΜΑ</vt:lpstr>
      <vt:lpstr>ΟΙ ΜΟΡΦΕΣ ΑΠΑΤΗΣ</vt:lpstr>
      <vt:lpstr>Διαφάνεια 5</vt:lpstr>
      <vt:lpstr>HACKING</vt:lpstr>
      <vt:lpstr>ΤΡΟΠΟΙ ΠΡΟΣΤΑΣΙΑΣ</vt:lpstr>
      <vt:lpstr>Διαφάνεια 8</vt:lpstr>
      <vt:lpstr>ΑΠΟΠΛΑΝΗΣΗ-ΕΓΚΛΗΜΑΤΙΚΟΤΗΤΑ</vt:lpstr>
      <vt:lpstr>ΕΓΚΛΗΜΑΤΑ ΗΘΩΝ</vt:lpstr>
      <vt:lpstr>Διαφάνεια 11</vt:lpstr>
      <vt:lpstr>ΔΙΑΚΙΝΗΣΗ ΝΑΡΚΩΤΙΚΩΝ-DARK WEB</vt:lpstr>
      <vt:lpstr>ΧΑΡΑΚΤΗΡΙΣΤΙΚΑ DARK WEB</vt:lpstr>
      <vt:lpstr>Διαφάνεια 14</vt:lpstr>
      <vt:lpstr>ΠΑΙΔΙΚΗ ΠΟΡΝΟΓΡΑΦΙΑ</vt:lpstr>
      <vt:lpstr>ΣΤΑΔΙΑ ΑΠΟΠΛΑΝΗΣΗΣ</vt:lpstr>
      <vt:lpstr>Διαφάνεια 17</vt:lpstr>
      <vt:lpstr>ΒΙΒΛΙΟΓΡΑΦΙΑ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Stavros Kapetas</dc:creator>
  <cp:lastModifiedBy>konstantinos kougias</cp:lastModifiedBy>
  <cp:revision>15</cp:revision>
  <dcterms:created xsi:type="dcterms:W3CDTF">2017-04-30T06:37:43Z</dcterms:created>
  <dcterms:modified xsi:type="dcterms:W3CDTF">2017-05-08T10:08:18Z</dcterms:modified>
</cp:coreProperties>
</file>